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mf" ContentType="image/x-wm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3"/>
  </p:sldMasterIdLst>
  <p:notesMasterIdLst>
    <p:notesMasterId r:id="rId10"/>
  </p:notesMasterIdLst>
  <p:sldIdLst>
    <p:sldId id="2259" r:id="rId4"/>
    <p:sldId id="2257" r:id="rId5"/>
    <p:sldId id="2258" r:id="rId6"/>
    <p:sldId id="2255" r:id="rId7"/>
    <p:sldId id="2260" r:id="rId8"/>
    <p:sldId id="2256"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76" autoAdjust="0"/>
    <p:restoredTop sz="68892" autoAdjust="0"/>
  </p:normalViewPr>
  <p:slideViewPr>
    <p:cSldViewPr snapToGrid="0" showGuides="1">
      <p:cViewPr varScale="1">
        <p:scale>
          <a:sx n="78" d="100"/>
          <a:sy n="78" d="100"/>
        </p:scale>
        <p:origin x="1812" y="96"/>
      </p:cViewPr>
      <p:guideLst>
        <p:guide orient="horz" pos="216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theme" Target="theme/theme1.xml"/><Relationship Id="rId3" Type="http://schemas.openxmlformats.org/officeDocument/2006/relationships/slideMaster" Target="slideMasters/slideMaster1.xml"/><Relationship Id="rId7" Type="http://schemas.openxmlformats.org/officeDocument/2006/relationships/slide" Target="slides/slide4.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presProps" Target="presProps.xml"/><Relationship Id="rId5" Type="http://schemas.openxmlformats.org/officeDocument/2006/relationships/slide" Target="slides/slide2.xml"/><Relationship Id="rId10"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tableStyles" Target="tableStyles.xml"/></Relationships>
</file>

<file path=ppt/media/image1.jpeg>
</file>

<file path=ppt/media/image10.jpeg>
</file>

<file path=ppt/media/image11.jpeg>
</file>

<file path=ppt/media/image12.jpeg>
</file>

<file path=ppt/media/image13.jpeg>
</file>

<file path=ppt/media/image14.jpeg>
</file>

<file path=ppt/media/image15.png>
</file>

<file path=ppt/media/image16.svg>
</file>

<file path=ppt/media/image17.gif>
</file>

<file path=ppt/media/image18.jpg>
</file>

<file path=ppt/media/image19.png>
</file>

<file path=ppt/media/image2.png>
</file>

<file path=ppt/media/image20.png>
</file>

<file path=ppt/media/image21.png>
</file>

<file path=ppt/media/image22.wmf>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FEB7AC7-899A-4548-BDFD-527D4F5F06B1}"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739BCE-1921-4D61-AE4F-29F3BC44039B}" type="slidenum">
              <a:rPr lang="en-US" smtClean="0"/>
              <a:t>‹#›</a:t>
            </a:fld>
            <a:endParaRPr lang="en-US"/>
          </a:p>
        </p:txBody>
      </p:sp>
    </p:spTree>
    <p:extLst>
      <p:ext uri="{BB962C8B-B14F-4D97-AF65-F5344CB8AC3E}">
        <p14:creationId xmlns:p14="http://schemas.microsoft.com/office/powerpoint/2010/main" val="34837474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 hope I’m not the only one, but this is one of those big crazy-making questions that keeps me up at night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Maybe because I mostly deal in plant cover data which people are generally skeptical about.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the best solution I’ve found to this issue is to just quantify it.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8764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i="1" dirty="0">
                <a:effectLst/>
                <a:latin typeface="Calibri" panose="020F0502020204030204" pitchFamily="34" charset="0"/>
                <a:ea typeface="Calibri" panose="020F0502020204030204" pitchFamily="34" charset="0"/>
                <a:cs typeface="Times New Roman" panose="02020603050405020304" pitchFamily="18" charset="0"/>
              </a:rPr>
              <a:t>Observer error exists in almost all data sets whether you are sensing, measuring, counting </a:t>
            </a:r>
            <a:r>
              <a:rPr lang="en-US" sz="1800" b="1" i="1" dirty="0">
                <a:effectLst/>
                <a:latin typeface="Calibri" panose="020F0502020204030204" pitchFamily="34" charset="0"/>
                <a:ea typeface="Calibri" panose="020F0502020204030204" pitchFamily="34" charset="0"/>
                <a:cs typeface="Times New Roman" panose="02020603050405020304" pitchFamily="18" charset="0"/>
              </a:rPr>
              <a:t>or estimating percent cover</a:t>
            </a:r>
            <a:r>
              <a:rPr lang="en-US" sz="1800" i="1" dirty="0">
                <a:effectLst/>
                <a:latin typeface="Calibri" panose="020F0502020204030204" pitchFamily="34" charset="0"/>
                <a:ea typeface="Calibri" panose="020F0502020204030204" pitchFamily="34" charset="0"/>
                <a:cs typeface="Times New Roman" panose="02020603050405020304" pitchFamily="18" charset="0"/>
              </a:rPr>
              <a:t> and I think we should all incorporate robust measurement of observer error in our protocols if at all possible.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02216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began collecting data on observer error in 2018, Initially with the idea to use it in analyses. </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recently I wondered if it could also be used midseason as a training tool to increase consistency in real time. </a:t>
            </a:r>
          </a:p>
          <a:p>
            <a:pPr marL="0" marR="0">
              <a:lnSpc>
                <a:spcPct val="107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I’m going to share what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I</a:t>
            </a:r>
            <a:r>
              <a:rPr lang="en-US" sz="1800" dirty="0">
                <a:effectLst/>
                <a:latin typeface="Calibri" panose="020F0502020204030204" pitchFamily="34" charset="0"/>
                <a:ea typeface="Calibri" panose="020F0502020204030204" pitchFamily="34" charset="0"/>
                <a:cs typeface="Times New Roman" panose="02020603050405020304" pitchFamily="18" charset="0"/>
              </a:rPr>
              <a:t> came up with, and I’m curious if others are doing some similar or better.</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But First you need to know a little bit about how we collect this dataset.  </a:t>
            </a: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99561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There are basically two elements. First are those visual estimates of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percent cover of vegetation in</a:t>
            </a:r>
            <a:r>
              <a:rPr lang="en-US" sz="1800" dirty="0">
                <a:effectLst/>
                <a:latin typeface="Calibri" panose="020F0502020204030204" pitchFamily="34" charset="0"/>
                <a:ea typeface="Calibri" panose="020F0502020204030204" pitchFamily="34" charset="0"/>
                <a:cs typeface="Times New Roman" panose="02020603050405020304" pitchFamily="18" charset="0"/>
              </a:rPr>
              <a:t> 10m2 quadrats. We estimate percent foliar cover in tenths of a percent for cover of things with less than 1% and in 1% increments thereafter. </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second part we call nested frequency. There are 4 smaller quadrats nested within the 10m2 quadrat and we record the smallest quadrat size in which a species occurs. You can imagine more common species occur in smaller quadrats, less common only in the larger ones.</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Our crew samples 15 of these quadrats in each plot, collecting </a:t>
            </a:r>
            <a:r>
              <a:rPr lang="en-US" sz="1800" i="1" dirty="0">
                <a:effectLst/>
                <a:latin typeface="Calibri" panose="020F0502020204030204" pitchFamily="34" charset="0"/>
                <a:ea typeface="Calibri" panose="020F0502020204030204" pitchFamily="34" charset="0"/>
                <a:cs typeface="Times New Roman" panose="02020603050405020304" pitchFamily="18" charset="0"/>
              </a:rPr>
              <a:t>both</a:t>
            </a:r>
            <a:r>
              <a:rPr lang="en-US" sz="1800" dirty="0">
                <a:effectLst/>
                <a:latin typeface="Calibri" panose="020F0502020204030204" pitchFamily="34" charset="0"/>
                <a:ea typeface="Calibri" panose="020F0502020204030204" pitchFamily="34" charset="0"/>
                <a:cs typeface="Times New Roman" panose="02020603050405020304" pitchFamily="18" charset="0"/>
              </a:rPr>
              <a:t> nested frequency and percent cover. </a:t>
            </a:r>
          </a:p>
          <a:p>
            <a:pPr marL="45720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800"/>
              </a:spcAft>
            </a:pPr>
            <a:r>
              <a:rPr lang="en-US" sz="1800" b="1" i="1" dirty="0">
                <a:effectLst/>
                <a:latin typeface="Calibri" panose="020F0502020204030204" pitchFamily="34" charset="0"/>
                <a:ea typeface="Calibri" panose="020F0502020204030204" pitchFamily="34" charset="0"/>
                <a:cs typeface="Times New Roman" panose="02020603050405020304" pitchFamily="18" charset="0"/>
              </a:rPr>
              <a:t>And then,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to quantify observer error</a:t>
            </a:r>
            <a:r>
              <a:rPr lang="en-US" sz="1800" b="1" i="1"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a different set of observers</a:t>
            </a:r>
            <a:r>
              <a:rPr lang="en-US" sz="1800" b="1" i="1" dirty="0">
                <a:effectLst/>
                <a:latin typeface="Calibri" panose="020F0502020204030204" pitchFamily="34" charset="0"/>
                <a:ea typeface="Calibri" panose="020F0502020204030204" pitchFamily="34" charset="0"/>
                <a:cs typeface="Times New Roman" panose="02020603050405020304" pitchFamily="18" charset="0"/>
              </a:rPr>
              <a:t> repeats the sampling of just one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randomly selected quadrat for each plot.</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254791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one other note: In order for these midseason error reports to come together, we needed a little sorcery to merge the individual tablet data easily (previously we only did this through r at the end of the field season and it was pretty time consuming). Cindy Parker created an access front end tool for that. After that, it was just afternoon of scripting in 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245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200" b="1" dirty="0">
                <a:effectLst/>
                <a:latin typeface="Calibri" panose="020F0502020204030204" pitchFamily="34" charset="0"/>
                <a:ea typeface="Calibri" panose="020F0502020204030204" pitchFamily="34" charset="0"/>
                <a:cs typeface="Times New Roman" panose="02020603050405020304" pitchFamily="18" charset="0"/>
              </a:rPr>
              <a:t>So I’m using these reports both for real time assessment of the data to look for errors I’d typically find only during QA/QC at the end of the season </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200" b="1" i="1" dirty="0">
                <a:effectLst/>
                <a:latin typeface="Calibri" panose="020F0502020204030204" pitchFamily="34" charset="0"/>
                <a:ea typeface="Calibri" panose="020F0502020204030204" pitchFamily="34" charset="0"/>
                <a:cs typeface="Times New Roman" panose="02020603050405020304" pitchFamily="18" charset="0"/>
              </a:rPr>
              <a:t>and</a:t>
            </a:r>
            <a:r>
              <a:rPr lang="en-US" sz="1200" b="1" dirty="0">
                <a:effectLst/>
                <a:latin typeface="Calibri" panose="020F0502020204030204" pitchFamily="34" charset="0"/>
                <a:ea typeface="Calibri" panose="020F0502020204030204" pitchFamily="34" charset="0"/>
                <a:cs typeface="Times New Roman" panose="02020603050405020304" pitchFamily="18" charset="0"/>
              </a:rPr>
              <a:t> I’m presenting the data back to the field crews via an email </a:t>
            </a:r>
            <a:r>
              <a:rPr lang="en-US" sz="1200" b="1" i="1" dirty="0">
                <a:effectLst/>
                <a:latin typeface="Calibri" panose="020F0502020204030204" pitchFamily="34" charset="0"/>
                <a:ea typeface="Calibri" panose="020F0502020204030204" pitchFamily="34" charset="0"/>
                <a:cs typeface="Times New Roman" panose="02020603050405020304" pitchFamily="18" charset="0"/>
              </a:rPr>
              <a:t>before</a:t>
            </a:r>
            <a:r>
              <a:rPr lang="en-US" sz="1200" b="1" dirty="0">
                <a:effectLst/>
                <a:latin typeface="Calibri" panose="020F0502020204030204" pitchFamily="34" charset="0"/>
                <a:ea typeface="Calibri" panose="020F0502020204030204" pitchFamily="34" charset="0"/>
                <a:cs typeface="Times New Roman" panose="02020603050405020304" pitchFamily="18" charset="0"/>
              </a:rPr>
              <a:t> they go back out to collect more data-- with the idea that it not only gives them experience interpreting data and increases buy in, but also lets them </a:t>
            </a:r>
            <a:r>
              <a:rPr lang="en-US" sz="1200" b="1" i="1" dirty="0">
                <a:effectLst/>
                <a:latin typeface="Calibri" panose="020F0502020204030204" pitchFamily="34" charset="0"/>
                <a:ea typeface="Calibri" panose="020F0502020204030204" pitchFamily="34" charset="0"/>
                <a:cs typeface="Times New Roman" panose="02020603050405020304" pitchFamily="18" charset="0"/>
              </a:rPr>
              <a:t>evaluate how they are doing with consistency and accuracy</a:t>
            </a:r>
            <a:r>
              <a:rPr lang="en-US" sz="1200" b="1" dirty="0">
                <a:effectLst/>
                <a:latin typeface="Calibri" panose="020F0502020204030204" pitchFamily="34" charset="0"/>
                <a:ea typeface="Calibri" panose="020F0502020204030204" pitchFamily="34" charset="0"/>
                <a:cs typeface="Times New Roman" panose="02020603050405020304" pitchFamily="18" charset="0"/>
              </a:rPr>
              <a:t> and make tweaks if necessary.</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let me open this up.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next step would be to quantify whether this reporting is actually effecting observer errors, but I’m not sure when I’ll have time to look at that, but hopefully it demonstrates some utility of taking the time to collect data on our observer errors and how important that data can be for multiple uses, both at the time collected and later.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12287B6-AE97-4B5D-8269-A36BA963FC23}"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78281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Master" Target="../slideMasters/slideMaster1.xml"/><Relationship Id="rId4" Type="http://schemas.openxmlformats.org/officeDocument/2006/relationships/image" Target="../media/image16.sv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064222-0E6A-488C-8DCE-8CB8E67ED7FD}"/>
              </a:ext>
            </a:extLst>
          </p:cNvPr>
          <p:cNvPicPr>
            <a:picLocks noChangeAspect="1"/>
          </p:cNvPicPr>
          <p:nvPr userDrawn="1"/>
        </p:nvPicPr>
        <p:blipFill>
          <a:blip r:embed="rId2">
            <a:extLst>
              <a:ext uri="{28A0092B-C50C-407E-A947-70E740481C1C}">
                <a14:useLocalDpi xmlns:a14="http://schemas.microsoft.com/office/drawing/2010/main" val="0"/>
              </a:ext>
            </a:extLst>
          </a:blip>
          <a:srcRect t="7805" b="7805"/>
          <a:stretch/>
        </p:blipFill>
        <p:spPr>
          <a:xfrm>
            <a:off x="4466" y="-2"/>
            <a:ext cx="12189768" cy="6858001"/>
          </a:xfrm>
          <a:prstGeom prst="rect">
            <a:avLst/>
          </a:prstGeom>
          <a:effectLst/>
        </p:spPr>
      </p:pic>
      <p:sp>
        <p:nvSpPr>
          <p:cNvPr id="5" name="Rectangle 4">
            <a:extLst>
              <a:ext uri="{FF2B5EF4-FFF2-40B4-BE49-F238E27FC236}">
                <a16:creationId xmlns:a16="http://schemas.microsoft.com/office/drawing/2014/main" id="{35B5E309-EB0B-4B73-90E8-AAA45BE32ADA}"/>
              </a:ext>
            </a:extLst>
          </p:cNvPr>
          <p:cNvSpPr/>
          <p:nvPr userDrawn="1"/>
        </p:nvSpPr>
        <p:spPr>
          <a:xfrm>
            <a:off x="-4466" y="2"/>
            <a:ext cx="12192000" cy="6857999"/>
          </a:xfrm>
          <a:prstGeom prst="rect">
            <a:avLst/>
          </a:prstGeom>
          <a:solidFill>
            <a:srgbClr val="0D0D0D">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ectangle 5">
            <a:extLst>
              <a:ext uri="{FF2B5EF4-FFF2-40B4-BE49-F238E27FC236}">
                <a16:creationId xmlns:a16="http://schemas.microsoft.com/office/drawing/2014/main" id="{B140E863-018D-4540-A4E3-F6BDDFA07FEF}"/>
              </a:ext>
            </a:extLst>
          </p:cNvPr>
          <p:cNvSpPr/>
          <p:nvPr userDrawn="1"/>
        </p:nvSpPr>
        <p:spPr>
          <a:xfrm>
            <a:off x="1846062" y="1742469"/>
            <a:ext cx="8621486" cy="2851375"/>
          </a:xfrm>
          <a:prstGeom prst="rect">
            <a:avLst/>
          </a:prstGeom>
          <a:noFill/>
          <a:ln w="38100">
            <a:solidFill>
              <a:srgbClr val="FFC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7" name="Picture 6" descr="Map&#10;&#10;Description automatically generated">
            <a:extLst>
              <a:ext uri="{FF2B5EF4-FFF2-40B4-BE49-F238E27FC236}">
                <a16:creationId xmlns:a16="http://schemas.microsoft.com/office/drawing/2014/main" id="{ED00CF18-B8DD-4657-A5E9-55ECECD8C0D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308686" y="268683"/>
            <a:ext cx="1574629" cy="2049643"/>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FC19CF27-906E-4B0D-81A3-D31932ED16EB}"/>
              </a:ext>
            </a:extLst>
          </p:cNvPr>
          <p:cNvSpPr>
            <a:spLocks noGrp="1"/>
          </p:cNvSpPr>
          <p:nvPr>
            <p:ph type="ctrTitle" hasCustomPrompt="1"/>
          </p:nvPr>
        </p:nvSpPr>
        <p:spPr>
          <a:xfrm>
            <a:off x="2028306" y="1742469"/>
            <a:ext cx="8317634" cy="2851375"/>
          </a:xfrm>
        </p:spPr>
        <p:txBody>
          <a:bodyPr anchor="ctr"/>
          <a:lstStyle>
            <a:lvl1pPr algn="ctr">
              <a:defRPr sz="6000">
                <a:solidFill>
                  <a:schemeClr val="bg1"/>
                </a:solidFill>
                <a:effectLst>
                  <a:outerShdw blurRad="38100" dist="38100" dir="2700000" algn="tl">
                    <a:srgbClr val="000000">
                      <a:alpha val="43137"/>
                    </a:srgbClr>
                  </a:outerShdw>
                </a:effectLst>
                <a:latin typeface="Arial Black" panose="020B0A04020102020204" pitchFamily="34" charset="0"/>
              </a:defRPr>
            </a:lvl1pPr>
          </a:lstStyle>
          <a:p>
            <a:r>
              <a:rPr lang="en-US"/>
              <a:t>YOUR TITLE </a:t>
            </a:r>
            <a:br>
              <a:rPr lang="en-US"/>
            </a:br>
            <a:r>
              <a:rPr lang="en-US"/>
              <a:t>GOES HERE!</a:t>
            </a:r>
          </a:p>
        </p:txBody>
      </p:sp>
      <p:sp>
        <p:nvSpPr>
          <p:cNvPr id="3" name="Subtitle 2">
            <a:extLst>
              <a:ext uri="{FF2B5EF4-FFF2-40B4-BE49-F238E27FC236}">
                <a16:creationId xmlns:a16="http://schemas.microsoft.com/office/drawing/2014/main" id="{61EEE7EE-E934-41E9-AA29-A38E00D4C4F9}"/>
              </a:ext>
            </a:extLst>
          </p:cNvPr>
          <p:cNvSpPr>
            <a:spLocks noGrp="1"/>
          </p:cNvSpPr>
          <p:nvPr>
            <p:ph type="subTitle" idx="1" hasCustomPrompt="1"/>
          </p:nvPr>
        </p:nvSpPr>
        <p:spPr>
          <a:xfrm>
            <a:off x="1846060" y="4715900"/>
            <a:ext cx="8621486" cy="760875"/>
          </a:xfrm>
        </p:spPr>
        <p:txBody>
          <a:bodyPr/>
          <a:lstStyle>
            <a:lvl1pPr marL="0" indent="0" algn="ctr">
              <a:buNone/>
              <a:defRPr sz="2400">
                <a:solidFill>
                  <a:schemeClr val="bg1"/>
                </a:solidFill>
                <a:effectLst>
                  <a:outerShdw blurRad="38100" dist="38100" dir="2700000" algn="tl">
                    <a:srgbClr val="000000">
                      <a:alpha val="43137"/>
                    </a:srgbClr>
                  </a:outerShdw>
                </a:effectLst>
                <a:latin typeface="Arial Nova Cond Light" panose="020B0306020202020204" pitchFamily="34" charset="0"/>
              </a:defRPr>
            </a:lvl1pPr>
            <a:lvl2pPr marL="457223" indent="0" algn="ctr">
              <a:buNone/>
              <a:defRPr sz="2000"/>
            </a:lvl2pPr>
            <a:lvl3pPr marL="914446" indent="0" algn="ctr">
              <a:buNone/>
              <a:defRPr sz="1800"/>
            </a:lvl3pPr>
            <a:lvl4pPr marL="1371669" indent="0" algn="ctr">
              <a:buNone/>
              <a:defRPr sz="1600"/>
            </a:lvl4pPr>
            <a:lvl5pPr marL="1828891" indent="0" algn="ctr">
              <a:buNone/>
              <a:defRPr sz="1600"/>
            </a:lvl5pPr>
            <a:lvl6pPr marL="2286114" indent="0" algn="ctr">
              <a:buNone/>
              <a:defRPr sz="1600"/>
            </a:lvl6pPr>
            <a:lvl7pPr marL="2743337" indent="0" algn="ctr">
              <a:buNone/>
              <a:defRPr sz="1600"/>
            </a:lvl7pPr>
            <a:lvl8pPr marL="3200560" indent="0" algn="ctr">
              <a:buNone/>
              <a:defRPr sz="1600"/>
            </a:lvl8pPr>
            <a:lvl9pPr marL="3657783" indent="0" algn="ctr">
              <a:buNone/>
              <a:defRPr sz="1600"/>
            </a:lvl9pPr>
          </a:lstStyle>
          <a:p>
            <a:r>
              <a:rPr lang="en-US"/>
              <a:t>Enter your subtitle down here</a:t>
            </a:r>
          </a:p>
        </p:txBody>
      </p:sp>
    </p:spTree>
    <p:extLst>
      <p:ext uri="{BB962C8B-B14F-4D97-AF65-F5344CB8AC3E}">
        <p14:creationId xmlns:p14="http://schemas.microsoft.com/office/powerpoint/2010/main" val="3176857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Rocky Mountain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7859" b="7859"/>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6394" y="0"/>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3683149162"/>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Grand Canyon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C753919A-BDF8-40F7-B3BD-2A4949BB3D1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12842"/>
          <a:stretch/>
        </p:blipFill>
        <p:spPr>
          <a:xfrm>
            <a:off x="-4160" y="-2"/>
            <a:ext cx="12189768" cy="6858001"/>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2226" y="0"/>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4139157014"/>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Glacier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12546" b="12546"/>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6426" y="-4"/>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2678505257"/>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White Backgro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1D8F5FB-3469-429C-9F46-1B5C5A2418A9}"/>
              </a:ext>
            </a:extLst>
          </p:cNvPr>
          <p:cNvSpPr/>
          <p:nvPr userDrawn="1"/>
        </p:nvSpPr>
        <p:spPr>
          <a:xfrm>
            <a:off x="0" y="533400"/>
            <a:ext cx="12192000" cy="9906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46"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Map&#10;&#10;Description automatically generated">
            <a:extLst>
              <a:ext uri="{FF2B5EF4-FFF2-40B4-BE49-F238E27FC236}">
                <a16:creationId xmlns:a16="http://schemas.microsoft.com/office/drawing/2014/main" id="{1048C331-6B03-4323-8803-CA5277AC4B9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59195" y="145398"/>
            <a:ext cx="1327491"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marL="457223" indent="-457223">
              <a:buSzPct val="140000"/>
              <a:buFont typeface="Arial" panose="020B0604020202020204" pitchFamily="34" charset="0"/>
              <a:buChar char="•"/>
              <a:defRPr>
                <a:solidFill>
                  <a:schemeClr val="tx1"/>
                </a:solidFill>
                <a:effectLst/>
              </a:defRPr>
            </a:lvl1pPr>
            <a:lvl2pPr marL="685834" indent="-228611">
              <a:buClr>
                <a:schemeClr val="tx1">
                  <a:lumMod val="65000"/>
                  <a:lumOff val="35000"/>
                </a:schemeClr>
              </a:buClr>
              <a:buSzPct val="75000"/>
              <a:buFont typeface="Wingdings" panose="05000000000000000000" pitchFamily="2" charset="2"/>
              <a:buChar char="Ø"/>
              <a:defRPr>
                <a:solidFill>
                  <a:schemeClr val="tx1"/>
                </a:solidFill>
                <a:effectLst/>
              </a:defRPr>
            </a:lvl2pPr>
            <a:lvl3pPr>
              <a:defRPr>
                <a:solidFill>
                  <a:schemeClr val="tx1"/>
                </a:solidFill>
                <a:effectLst/>
              </a:defRPr>
            </a:lvl3pPr>
            <a:lvl4pPr>
              <a:defRPr>
                <a:solidFill>
                  <a:schemeClr val="tx1"/>
                </a:solidFill>
                <a:effectLst/>
              </a:defRPr>
            </a:lvl4pPr>
            <a:lvl5pPr>
              <a:defRPr>
                <a:solidFill>
                  <a:schemeClr val="tx1"/>
                </a:solidFill>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3322086873"/>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60">
          <p15:clr>
            <a:srgbClr val="FBAE40"/>
          </p15:clr>
        </p15:guide>
        <p15:guide id="5" orient="horz" pos="336">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6" name="Content Placeholder 4">
            <a:extLst>
              <a:ext uri="{FF2B5EF4-FFF2-40B4-BE49-F238E27FC236}">
                <a16:creationId xmlns:a16="http://schemas.microsoft.com/office/drawing/2014/main" id="{76F8756D-48CC-41AD-8DCC-D4B5B5923A1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20688" y="0"/>
            <a:ext cx="12273019" cy="6858000"/>
          </a:xfrm>
          <a:prstGeom prst="rect">
            <a:avLst/>
          </a:prstGeom>
        </p:spPr>
      </p:pic>
      <p:sp>
        <p:nvSpPr>
          <p:cNvPr id="7" name="Rectangle 6">
            <a:extLst>
              <a:ext uri="{FF2B5EF4-FFF2-40B4-BE49-F238E27FC236}">
                <a16:creationId xmlns:a16="http://schemas.microsoft.com/office/drawing/2014/main" id="{540E8D31-5A48-48AA-976B-B2F55481D9D4}"/>
              </a:ext>
            </a:extLst>
          </p:cNvPr>
          <p:cNvSpPr/>
          <p:nvPr userDrawn="1"/>
        </p:nvSpPr>
        <p:spPr>
          <a:xfrm>
            <a:off x="-20688" y="-1"/>
            <a:ext cx="12273019" cy="6858000"/>
          </a:xfrm>
          <a:prstGeom prst="rect">
            <a:avLst/>
          </a:prstGeom>
          <a:solidFill>
            <a:srgbClr val="0D0D0D">
              <a:alpha val="4392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9" name="Graphic 8" descr="Open quotation mark">
            <a:extLst>
              <a:ext uri="{FF2B5EF4-FFF2-40B4-BE49-F238E27FC236}">
                <a16:creationId xmlns:a16="http://schemas.microsoft.com/office/drawing/2014/main" id="{F710DCBA-C92A-4BDF-BAD4-2EDB1882D526}"/>
              </a:ext>
            </a:extLst>
          </p:cNvPr>
          <p:cNvPicPr>
            <a:picLocks noChangeAspect="1"/>
          </p:cNvPicPr>
          <p:nvPr userDrawn="1"/>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1444570" y="679510"/>
            <a:ext cx="3417233" cy="3417233"/>
          </a:xfrm>
          <a:prstGeom prst="rect">
            <a:avLst/>
          </a:prstGeom>
          <a:effectLst>
            <a:outerShdw blurRad="50800" dist="38100" dir="2700000" algn="tl" rotWithShape="0">
              <a:prstClr val="black">
                <a:alpha val="40000"/>
              </a:prstClr>
            </a:outerShdw>
          </a:effectLst>
        </p:spPr>
      </p:pic>
      <p:sp>
        <p:nvSpPr>
          <p:cNvPr id="11" name="Text Placeholder 10">
            <a:extLst>
              <a:ext uri="{FF2B5EF4-FFF2-40B4-BE49-F238E27FC236}">
                <a16:creationId xmlns:a16="http://schemas.microsoft.com/office/drawing/2014/main" id="{1E07D9B3-AAFD-4AFE-80F1-B1035023FFF8}"/>
              </a:ext>
            </a:extLst>
          </p:cNvPr>
          <p:cNvSpPr>
            <a:spLocks noGrp="1"/>
          </p:cNvSpPr>
          <p:nvPr>
            <p:ph type="body" sz="quarter" idx="10" hasCustomPrompt="1"/>
          </p:nvPr>
        </p:nvSpPr>
        <p:spPr>
          <a:xfrm>
            <a:off x="4416426" y="2432051"/>
            <a:ext cx="6330950" cy="2976563"/>
          </a:xfrm>
        </p:spPr>
        <p:txBody>
          <a:bodyPr>
            <a:normAutofit/>
          </a:bodyPr>
          <a:lstStyle>
            <a:lvl1pPr marL="0" indent="0">
              <a:buNone/>
              <a:defRPr sz="4400"/>
            </a:lvl1pPr>
          </a:lstStyle>
          <a:p>
            <a:pPr marL="0" marR="0" lvl="0" indent="0" algn="l" defTabSz="914446"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i="1">
                <a:solidFill>
                  <a:schemeClr val="bg1"/>
                </a:solidFill>
                <a:effectLst>
                  <a:outerShdw blurRad="38100" dist="38100" dir="2700000" algn="tl">
                    <a:srgbClr val="000000">
                      <a:alpha val="43137"/>
                    </a:srgbClr>
                  </a:outerShdw>
                </a:effectLst>
                <a:latin typeface="NPSRawlinsonOTTwoCn" panose="02000503080000020003" pitchFamily="50" charset="0"/>
              </a:rPr>
              <a:t>Insert your lovely </a:t>
            </a:r>
            <a:br>
              <a:rPr lang="en-US" i="1">
                <a:solidFill>
                  <a:schemeClr val="bg1"/>
                </a:solidFill>
                <a:effectLst>
                  <a:outerShdw blurRad="38100" dist="38100" dir="2700000" algn="tl">
                    <a:srgbClr val="000000">
                      <a:alpha val="43137"/>
                    </a:srgbClr>
                  </a:outerShdw>
                </a:effectLst>
                <a:latin typeface="NPSRawlinsonOTTwoCn" panose="02000503080000020003" pitchFamily="50" charset="0"/>
              </a:rPr>
            </a:br>
            <a:r>
              <a:rPr lang="en-US" i="1">
                <a:solidFill>
                  <a:schemeClr val="bg1"/>
                </a:solidFill>
                <a:effectLst>
                  <a:outerShdw blurRad="38100" dist="38100" dir="2700000" algn="tl">
                    <a:srgbClr val="000000">
                      <a:alpha val="43137"/>
                    </a:srgbClr>
                  </a:outerShdw>
                </a:effectLst>
                <a:latin typeface="NPSRawlinsonOTTwoCn" panose="02000503080000020003" pitchFamily="50" charset="0"/>
              </a:rPr>
              <a:t>quote here…</a:t>
            </a:r>
          </a:p>
        </p:txBody>
      </p:sp>
    </p:spTree>
    <p:extLst>
      <p:ext uri="{BB962C8B-B14F-4D97-AF65-F5344CB8AC3E}">
        <p14:creationId xmlns:p14="http://schemas.microsoft.com/office/powerpoint/2010/main" val="24286301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Build your own ba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tx1"/>
                </a:solidFill>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tx1"/>
                </a:solidFill>
                <a:effectLst/>
              </a:defRPr>
            </a:lvl1pPr>
            <a:lvl2pPr marL="685834" indent="-228611">
              <a:buSzPct val="75000"/>
              <a:buFont typeface="Wingdings" panose="05000000000000000000" pitchFamily="2" charset="2"/>
              <a:buChar char="Ø"/>
              <a:defRPr>
                <a:solidFill>
                  <a:schemeClr val="tx1"/>
                </a:solidFill>
                <a:effectLst/>
              </a:defRPr>
            </a:lvl2pPr>
            <a:lvl3pPr>
              <a:defRPr>
                <a:solidFill>
                  <a:schemeClr val="tx1"/>
                </a:solidFill>
                <a:effectLst/>
              </a:defRPr>
            </a:lvl3pPr>
            <a:lvl4pPr>
              <a:defRPr>
                <a:solidFill>
                  <a:schemeClr val="tx1"/>
                </a:solidFill>
                <a:effectLst/>
              </a:defRPr>
            </a:lvl4pPr>
            <a:lvl5pPr>
              <a:defRPr>
                <a:solidFill>
                  <a:schemeClr val="tx1"/>
                </a:solidFill>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1401636445"/>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619223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Saguaro Background">
    <p:spTree>
      <p:nvGrpSpPr>
        <p:cNvPr id="1" name=""/>
        <p:cNvGrpSpPr/>
        <p:nvPr/>
      </p:nvGrpSpPr>
      <p:grpSpPr>
        <a:xfrm>
          <a:off x="0" y="0"/>
          <a:ext cx="0" cy="0"/>
          <a:chOff x="0" y="0"/>
          <a:chExt cx="0" cy="0"/>
        </a:xfrm>
      </p:grpSpPr>
      <p:pic>
        <p:nvPicPr>
          <p:cNvPr id="5" name="Picture 4" descr="44335690092_09674b83b0_o.jpg">
            <a:extLst>
              <a:ext uri="{FF2B5EF4-FFF2-40B4-BE49-F238E27FC236}">
                <a16:creationId xmlns:a16="http://schemas.microsoft.com/office/drawing/2014/main" id="{97E222CB-0355-447E-8C28-8305B0BFD563}"/>
              </a:ext>
            </a:extLst>
          </p:cNvPr>
          <p:cNvPicPr>
            <a:picLocks noChangeAspect="1"/>
          </p:cNvPicPr>
          <p:nvPr userDrawn="1"/>
        </p:nvPicPr>
        <p:blipFill rotWithShape="1">
          <a:blip r:embed="rId2"/>
          <a:srcRect t="12842"/>
          <a:stretch/>
        </p:blipFill>
        <p:spPr>
          <a:xfrm>
            <a:off x="2346" y="0"/>
            <a:ext cx="12189655" cy="6872471"/>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2345" y="0"/>
            <a:ext cx="12192000" cy="6872471"/>
          </a:xfrm>
          <a:prstGeom prst="rect">
            <a:avLst/>
          </a:prstGeom>
          <a:solidFill>
            <a:schemeClr val="bg2">
              <a:lumMod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692919394"/>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Point Reyes Backgroun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8E4DEE7-15A5-4460-B0FC-45E3B58843A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851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116" y="0"/>
            <a:ext cx="12192000" cy="6858000"/>
          </a:xfrm>
          <a:prstGeom prst="rect">
            <a:avLst/>
          </a:prstGeom>
          <a:solidFill>
            <a:schemeClr val="bg2">
              <a:lumMod val="10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269260844"/>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Katmai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7730" b="7730"/>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6426" y="0"/>
            <a:ext cx="12192000" cy="6858000"/>
          </a:xfrm>
          <a:prstGeom prst="rect">
            <a:avLst/>
          </a:prstGeom>
          <a:solidFill>
            <a:srgbClr val="181717">
              <a:alpha val="2588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1732393319"/>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ry Tortugas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12542" b="12542"/>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3103" y="0"/>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1290630143"/>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Canyonlands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7761" b="7761"/>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2232" y="0"/>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658570194"/>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Great Basin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14684" b="14684"/>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2232" y="-4"/>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1729822103"/>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Fort Bowie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12546" b="12546"/>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2232" y="-4"/>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3536443108"/>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Yellowstone Backgroun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29442D72-9671-4EBF-9D4E-0F85C4023844}"/>
              </a:ext>
            </a:extLst>
          </p:cNvPr>
          <p:cNvPicPr>
            <a:picLocks noChangeAspect="1"/>
          </p:cNvPicPr>
          <p:nvPr userDrawn="1"/>
        </p:nvPicPr>
        <p:blipFill>
          <a:blip r:embed="rId2">
            <a:extLst>
              <a:ext uri="{28A0092B-C50C-407E-A947-70E740481C1C}">
                <a14:useLocalDpi xmlns:a14="http://schemas.microsoft.com/office/drawing/2010/main" val="0"/>
              </a:ext>
            </a:extLst>
          </a:blip>
          <a:srcRect t="7865" b="7865"/>
          <a:stretch/>
        </p:blipFill>
        <p:spPr>
          <a:xfrm>
            <a:off x="0" y="-2"/>
            <a:ext cx="12207052" cy="6857999"/>
          </a:xfrm>
          <a:prstGeom prst="rect">
            <a:avLst/>
          </a:prstGeom>
          <a:effectLst/>
        </p:spPr>
      </p:pic>
      <p:sp>
        <p:nvSpPr>
          <p:cNvPr id="7" name="Rectangle 6">
            <a:extLst>
              <a:ext uri="{FF2B5EF4-FFF2-40B4-BE49-F238E27FC236}">
                <a16:creationId xmlns:a16="http://schemas.microsoft.com/office/drawing/2014/main" id="{EDC3D773-38EA-4E5B-B6B6-0263C4973AB4}"/>
              </a:ext>
            </a:extLst>
          </p:cNvPr>
          <p:cNvSpPr/>
          <p:nvPr userDrawn="1"/>
        </p:nvSpPr>
        <p:spPr>
          <a:xfrm>
            <a:off x="-1100" y="0"/>
            <a:ext cx="12192000" cy="6858000"/>
          </a:xfrm>
          <a:prstGeom prst="rect">
            <a:avLst/>
          </a:prstGeom>
          <a:solidFill>
            <a:srgbClr val="181717">
              <a:alpha val="6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 name="Rectangle 7">
            <a:extLst>
              <a:ext uri="{FF2B5EF4-FFF2-40B4-BE49-F238E27FC236}">
                <a16:creationId xmlns:a16="http://schemas.microsoft.com/office/drawing/2014/main" id="{76DA8933-34E6-4B21-A171-1D698B7FA036}"/>
              </a:ext>
            </a:extLst>
          </p:cNvPr>
          <p:cNvSpPr/>
          <p:nvPr userDrawn="1"/>
        </p:nvSpPr>
        <p:spPr>
          <a:xfrm>
            <a:off x="2232" y="533400"/>
            <a:ext cx="11351568" cy="952501"/>
          </a:xfrm>
          <a:prstGeom prst="rect">
            <a:avLst/>
          </a:prstGeom>
          <a:solidFill>
            <a:schemeClr val="bg2">
              <a:lumMod val="75000"/>
              <a:alpha val="43000"/>
            </a:schemeClr>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pic>
        <p:nvPicPr>
          <p:cNvPr id="9" name="Picture 8" descr="Map&#10;&#10;Description automatically generated">
            <a:extLst>
              <a:ext uri="{FF2B5EF4-FFF2-40B4-BE49-F238E27FC236}">
                <a16:creationId xmlns:a16="http://schemas.microsoft.com/office/drawing/2014/main" id="{58666F42-424D-4783-A1F4-614679EF6BAC}"/>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59194" y="145398"/>
            <a:ext cx="1355966" cy="1765016"/>
          </a:xfrm>
          <a:prstGeom prst="rect">
            <a:avLst/>
          </a:prstGeom>
          <a:effectLst>
            <a:outerShdw blurRad="50800" dist="38100" dir="2700000" algn="tl" rotWithShape="0">
              <a:prstClr val="black">
                <a:alpha val="40000"/>
              </a:prstClr>
            </a:outerShdw>
          </a:effectLst>
        </p:spPr>
      </p:pic>
      <p:sp>
        <p:nvSpPr>
          <p:cNvPr id="2" name="Title 1">
            <a:extLst>
              <a:ext uri="{FF2B5EF4-FFF2-40B4-BE49-F238E27FC236}">
                <a16:creationId xmlns:a16="http://schemas.microsoft.com/office/drawing/2014/main" id="{5C0592FB-D04B-439F-8418-5F3A847C8E43}"/>
              </a:ext>
            </a:extLst>
          </p:cNvPr>
          <p:cNvSpPr>
            <a:spLocks noGrp="1"/>
          </p:cNvSpPr>
          <p:nvPr>
            <p:ph type="title"/>
          </p:nvPr>
        </p:nvSpPr>
        <p:spPr>
          <a:xfrm>
            <a:off x="1759789" y="365126"/>
            <a:ext cx="9594011" cy="1325563"/>
          </a:xfrm>
        </p:spPr>
        <p:txBody>
          <a:bodyPr/>
          <a:lstStyle>
            <a:lvl1pPr>
              <a:defRPr>
                <a:solidFill>
                  <a:schemeClr val="bg1"/>
                </a:solidFill>
                <a:effectLst>
                  <a:outerShdw blurRad="38100" dist="38100" dir="2700000" algn="tl">
                    <a:srgbClr val="000000">
                      <a:alpha val="43137"/>
                    </a:srgbClr>
                  </a:outerShdw>
                </a:effectLst>
              </a:defRPr>
            </a:lvl1pPr>
          </a:lstStyle>
          <a:p>
            <a:r>
              <a:rPr lang="en-US"/>
              <a:t>Click to edit Master title style</a:t>
            </a:r>
          </a:p>
        </p:txBody>
      </p:sp>
      <p:sp>
        <p:nvSpPr>
          <p:cNvPr id="3" name="Content Placeholder 2">
            <a:extLst>
              <a:ext uri="{FF2B5EF4-FFF2-40B4-BE49-F238E27FC236}">
                <a16:creationId xmlns:a16="http://schemas.microsoft.com/office/drawing/2014/main" id="{D1004390-1972-4F63-AB4E-D350F8F050CA}"/>
              </a:ext>
            </a:extLst>
          </p:cNvPr>
          <p:cNvSpPr>
            <a:spLocks noGrp="1"/>
          </p:cNvSpPr>
          <p:nvPr>
            <p:ph idx="1"/>
          </p:nvPr>
        </p:nvSpPr>
        <p:spPr>
          <a:xfrm>
            <a:off x="1759788" y="1825626"/>
            <a:ext cx="9594012" cy="4351338"/>
          </a:xfrm>
        </p:spPr>
        <p:txBody>
          <a:bodyPr/>
          <a:lstStyle>
            <a:lvl1pPr>
              <a:buSzPct val="120000"/>
              <a:defRPr>
                <a:solidFill>
                  <a:schemeClr val="bg1"/>
                </a:solidFill>
                <a:effectLst>
                  <a:outerShdw blurRad="38100" dist="38100" dir="2700000" algn="tl">
                    <a:srgbClr val="000000">
                      <a:alpha val="43137"/>
                    </a:srgbClr>
                  </a:outerShdw>
                </a:effectLst>
              </a:defRPr>
            </a:lvl1pPr>
            <a:lvl2pPr marL="685834" indent="-228611">
              <a:buSzPct val="75000"/>
              <a:buFont typeface="Wingdings" panose="05000000000000000000" pitchFamily="2" charset="2"/>
              <a:buChar char="Ø"/>
              <a:defRPr>
                <a:solidFill>
                  <a:schemeClr val="bg1"/>
                </a:solidFill>
                <a:effectLst>
                  <a:outerShdw blurRad="38100" dist="38100" dir="2700000" algn="tl">
                    <a:srgbClr val="000000">
                      <a:alpha val="43137"/>
                    </a:srgbClr>
                  </a:outerShdw>
                </a:effectLst>
              </a:defRPr>
            </a:lvl2pPr>
            <a:lvl3pPr>
              <a:defRPr>
                <a:solidFill>
                  <a:schemeClr val="bg1"/>
                </a:solidFill>
                <a:effectLst>
                  <a:outerShdw blurRad="38100" dist="38100" dir="2700000" algn="tl">
                    <a:srgbClr val="000000">
                      <a:alpha val="43137"/>
                    </a:srgbClr>
                  </a:outerShdw>
                </a:effectLst>
              </a:defRPr>
            </a:lvl3pPr>
            <a:lvl4pPr>
              <a:defRPr>
                <a:solidFill>
                  <a:schemeClr val="bg1"/>
                </a:solidFill>
                <a:effectLst>
                  <a:outerShdw blurRad="38100" dist="38100" dir="2700000" algn="tl">
                    <a:srgbClr val="000000">
                      <a:alpha val="43137"/>
                    </a:srgbClr>
                  </a:outerShdw>
                </a:effectLst>
              </a:defRPr>
            </a:lvl4pPr>
            <a:lvl5pPr>
              <a:defRPr>
                <a:solidFill>
                  <a:schemeClr val="bg1"/>
                </a:solidFill>
                <a:effectLst>
                  <a:outerShdw blurRad="38100" dist="38100" dir="2700000" algn="tl">
                    <a:srgbClr val="000000">
                      <a:alpha val="43137"/>
                    </a:srgbClr>
                  </a:outerShdw>
                </a:effect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77A55725-1777-44F1-B5CF-1723E7A22F3C}"/>
              </a:ext>
            </a:extLst>
          </p:cNvPr>
          <p:cNvSpPr>
            <a:spLocks noGrp="1"/>
          </p:cNvSpPr>
          <p:nvPr>
            <p:ph type="sldNum" sz="quarter" idx="12"/>
          </p:nvPr>
        </p:nvSpPr>
        <p:spPr/>
        <p:txBody>
          <a:bodyPr/>
          <a:lstStyle>
            <a:lvl1pPr>
              <a:defRPr>
                <a:solidFill>
                  <a:schemeClr val="bg1"/>
                </a:solidFill>
                <a:effectLst>
                  <a:outerShdw blurRad="38100" dist="38100" dir="2700000" algn="tl">
                    <a:srgbClr val="000000">
                      <a:alpha val="43137"/>
                    </a:srgbClr>
                  </a:outerShdw>
                </a:effectLst>
              </a:defRPr>
            </a:lvl1pPr>
          </a:lstStyle>
          <a:p>
            <a:fld id="{E7AAEB55-2799-4846-99DF-6E20790C8BAC}" type="slidenum">
              <a:rPr lang="en-US" smtClean="0"/>
              <a:pPr/>
              <a:t>‹#›</a:t>
            </a:fld>
            <a:endParaRPr lang="en-US"/>
          </a:p>
        </p:txBody>
      </p:sp>
    </p:spTree>
    <p:extLst>
      <p:ext uri="{BB962C8B-B14F-4D97-AF65-F5344CB8AC3E}">
        <p14:creationId xmlns:p14="http://schemas.microsoft.com/office/powerpoint/2010/main" val="2638828099"/>
      </p:ext>
    </p:extLst>
  </p:cSld>
  <p:clrMapOvr>
    <a:masterClrMapping/>
  </p:clrMapOvr>
  <p:extLst>
    <p:ext uri="{DCECCB84-F9BA-43D5-87BE-67443E8EF086}">
      <p15:sldGuideLst xmlns:p15="http://schemas.microsoft.com/office/powerpoint/2012/main">
        <p15:guide id="1" orient="horz" pos="2160">
          <p15:clr>
            <a:srgbClr val="FBAE40"/>
          </p15:clr>
        </p15:guide>
        <p15:guide id="2" pos="1104">
          <p15:clr>
            <a:srgbClr val="FBAE40"/>
          </p15:clr>
        </p15:guide>
        <p15:guide id="3" pos="3840">
          <p15:clr>
            <a:srgbClr val="FBAE40"/>
          </p15:clr>
        </p15:guide>
        <p15:guide id="4" orient="horz" pos="936">
          <p15:clr>
            <a:srgbClr val="FBAE40"/>
          </p15:clr>
        </p15:guide>
        <p15:guide id="5" orient="horz" pos="33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3009F3-58C0-4AAE-97A8-9DB701100874}"/>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CFA3AFF-A3BF-4C43-B0DD-4A770996DAB6}"/>
              </a:ext>
            </a:extLst>
          </p:cNvPr>
          <p:cNvSpPr>
            <a:spLocks noGrp="1"/>
          </p:cNvSpPr>
          <p:nvPr>
            <p:ph type="body" idx="1"/>
          </p:nvPr>
        </p:nvSpPr>
        <p:spPr>
          <a:xfrm>
            <a:off x="838200" y="1825626"/>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01E2D2-8921-4B7C-BA5B-D432D4E694BD}"/>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9F5FC2-D7D6-4229-B3DD-EF02264707C3}" type="datetimeFigureOut">
              <a:rPr lang="en-US" smtClean="0"/>
              <a:t>10/25/2023</a:t>
            </a:fld>
            <a:endParaRPr lang="en-US"/>
          </a:p>
        </p:txBody>
      </p:sp>
      <p:sp>
        <p:nvSpPr>
          <p:cNvPr id="5" name="Footer Placeholder 4">
            <a:extLst>
              <a:ext uri="{FF2B5EF4-FFF2-40B4-BE49-F238E27FC236}">
                <a16:creationId xmlns:a16="http://schemas.microsoft.com/office/drawing/2014/main" id="{A1DEF4BF-65FA-4DF1-9629-AC9B785C1C37}"/>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20478A3-0C3C-4BD6-BAC4-BC43D45B9901}"/>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AAEB55-2799-4846-99DF-6E20790C8BAC}" type="slidenum">
              <a:rPr lang="en-US" smtClean="0"/>
              <a:t>‹#›</a:t>
            </a:fld>
            <a:endParaRPr lang="en-US"/>
          </a:p>
        </p:txBody>
      </p:sp>
    </p:spTree>
    <p:extLst>
      <p:ext uri="{BB962C8B-B14F-4D97-AF65-F5344CB8AC3E}">
        <p14:creationId xmlns:p14="http://schemas.microsoft.com/office/powerpoint/2010/main" val="4564336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914446" rtl="0" eaLnBrk="1" latinLnBrk="0" hangingPunct="1">
        <a:lnSpc>
          <a:spcPct val="90000"/>
        </a:lnSpc>
        <a:spcBef>
          <a:spcPct val="0"/>
        </a:spcBef>
        <a:buNone/>
        <a:defRPr sz="4400" kern="1200">
          <a:solidFill>
            <a:schemeClr val="tx1"/>
          </a:solidFill>
          <a:effectLst/>
          <a:latin typeface="+mj-lt"/>
          <a:ea typeface="+mj-ea"/>
          <a:cs typeface="+mj-cs"/>
        </a:defRPr>
      </a:lvl1pPr>
    </p:titleStyle>
    <p:bodyStyle>
      <a:lvl1pPr marL="228611" indent="-228611" algn="l" defTabSz="914446" rtl="0" eaLnBrk="1" latinLnBrk="0" hangingPunct="1">
        <a:lnSpc>
          <a:spcPct val="90000"/>
        </a:lnSpc>
        <a:spcBef>
          <a:spcPts val="1000"/>
        </a:spcBef>
        <a:buFont typeface="Arial" panose="020B0604020202020204" pitchFamily="34" charset="0"/>
        <a:buChar char="•"/>
        <a:defRPr sz="2800" kern="1200">
          <a:solidFill>
            <a:schemeClr val="tx1"/>
          </a:solidFill>
          <a:effectLst/>
          <a:latin typeface="+mn-lt"/>
          <a:ea typeface="+mn-ea"/>
          <a:cs typeface="+mn-cs"/>
        </a:defRPr>
      </a:lvl1pPr>
      <a:lvl2pPr marL="685834" indent="-228611" algn="l" defTabSz="914446" rtl="0" eaLnBrk="1" latinLnBrk="0" hangingPunct="1">
        <a:lnSpc>
          <a:spcPct val="90000"/>
        </a:lnSpc>
        <a:spcBef>
          <a:spcPts val="500"/>
        </a:spcBef>
        <a:buFont typeface="Arial" panose="020B0604020202020204" pitchFamily="34" charset="0"/>
        <a:buChar char="•"/>
        <a:defRPr sz="2400" kern="1200">
          <a:solidFill>
            <a:schemeClr val="tx1"/>
          </a:solidFill>
          <a:effectLst/>
          <a:latin typeface="+mn-lt"/>
          <a:ea typeface="+mn-ea"/>
          <a:cs typeface="+mn-cs"/>
        </a:defRPr>
      </a:lvl2pPr>
      <a:lvl3pPr marL="1143057" indent="-228611" algn="l" defTabSz="914446" rtl="0" eaLnBrk="1" latinLnBrk="0" hangingPunct="1">
        <a:lnSpc>
          <a:spcPct val="90000"/>
        </a:lnSpc>
        <a:spcBef>
          <a:spcPts val="500"/>
        </a:spcBef>
        <a:buFont typeface="Arial" panose="020B0604020202020204" pitchFamily="34" charset="0"/>
        <a:buChar char="•"/>
        <a:defRPr sz="2000" kern="1200">
          <a:solidFill>
            <a:schemeClr val="tx1"/>
          </a:solidFill>
          <a:effectLst/>
          <a:latin typeface="+mn-lt"/>
          <a:ea typeface="+mn-ea"/>
          <a:cs typeface="+mn-cs"/>
        </a:defRPr>
      </a:lvl3pPr>
      <a:lvl4pPr marL="1600280"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effectLst/>
          <a:latin typeface="+mn-lt"/>
          <a:ea typeface="+mn-ea"/>
          <a:cs typeface="+mn-cs"/>
        </a:defRPr>
      </a:lvl4pPr>
      <a:lvl5pPr marL="2057503"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effectLst/>
          <a:latin typeface="+mn-lt"/>
          <a:ea typeface="+mn-ea"/>
          <a:cs typeface="+mn-cs"/>
        </a:defRPr>
      </a:lvl5pPr>
      <a:lvl6pPr marL="2514726"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949"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171"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394" indent="-228611" algn="l" defTabSz="91444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46" rtl="0" eaLnBrk="1" latinLnBrk="0" hangingPunct="1">
        <a:defRPr sz="1800" kern="1200">
          <a:solidFill>
            <a:schemeClr val="tx1"/>
          </a:solidFill>
          <a:latin typeface="+mn-lt"/>
          <a:ea typeface="+mn-ea"/>
          <a:cs typeface="+mn-cs"/>
        </a:defRPr>
      </a:lvl1pPr>
      <a:lvl2pPr marL="457223" algn="l" defTabSz="914446" rtl="0" eaLnBrk="1" latinLnBrk="0" hangingPunct="1">
        <a:defRPr sz="1800" kern="1200">
          <a:solidFill>
            <a:schemeClr val="tx1"/>
          </a:solidFill>
          <a:latin typeface="+mn-lt"/>
          <a:ea typeface="+mn-ea"/>
          <a:cs typeface="+mn-cs"/>
        </a:defRPr>
      </a:lvl2pPr>
      <a:lvl3pPr marL="914446" algn="l" defTabSz="914446" rtl="0" eaLnBrk="1" latinLnBrk="0" hangingPunct="1">
        <a:defRPr sz="1800" kern="1200">
          <a:solidFill>
            <a:schemeClr val="tx1"/>
          </a:solidFill>
          <a:latin typeface="+mn-lt"/>
          <a:ea typeface="+mn-ea"/>
          <a:cs typeface="+mn-cs"/>
        </a:defRPr>
      </a:lvl3pPr>
      <a:lvl4pPr marL="1371669" algn="l" defTabSz="914446" rtl="0" eaLnBrk="1" latinLnBrk="0" hangingPunct="1">
        <a:defRPr sz="1800" kern="1200">
          <a:solidFill>
            <a:schemeClr val="tx1"/>
          </a:solidFill>
          <a:latin typeface="+mn-lt"/>
          <a:ea typeface="+mn-ea"/>
          <a:cs typeface="+mn-cs"/>
        </a:defRPr>
      </a:lvl4pPr>
      <a:lvl5pPr marL="1828891" algn="l" defTabSz="914446" rtl="0" eaLnBrk="1" latinLnBrk="0" hangingPunct="1">
        <a:defRPr sz="1800" kern="1200">
          <a:solidFill>
            <a:schemeClr val="tx1"/>
          </a:solidFill>
          <a:latin typeface="+mn-lt"/>
          <a:ea typeface="+mn-ea"/>
          <a:cs typeface="+mn-cs"/>
        </a:defRPr>
      </a:lvl5pPr>
      <a:lvl6pPr marL="2286114" algn="l" defTabSz="914446" rtl="0" eaLnBrk="1" latinLnBrk="0" hangingPunct="1">
        <a:defRPr sz="1800" kern="1200">
          <a:solidFill>
            <a:schemeClr val="tx1"/>
          </a:solidFill>
          <a:latin typeface="+mn-lt"/>
          <a:ea typeface="+mn-ea"/>
          <a:cs typeface="+mn-cs"/>
        </a:defRPr>
      </a:lvl6pPr>
      <a:lvl7pPr marL="2743337" algn="l" defTabSz="914446" rtl="0" eaLnBrk="1" latinLnBrk="0" hangingPunct="1">
        <a:defRPr sz="1800" kern="1200">
          <a:solidFill>
            <a:schemeClr val="tx1"/>
          </a:solidFill>
          <a:latin typeface="+mn-lt"/>
          <a:ea typeface="+mn-ea"/>
          <a:cs typeface="+mn-cs"/>
        </a:defRPr>
      </a:lvl7pPr>
      <a:lvl8pPr marL="3200560" algn="l" defTabSz="914446" rtl="0" eaLnBrk="1" latinLnBrk="0" hangingPunct="1">
        <a:defRPr sz="1800" kern="1200">
          <a:solidFill>
            <a:schemeClr val="tx1"/>
          </a:solidFill>
          <a:latin typeface="+mn-lt"/>
          <a:ea typeface="+mn-ea"/>
          <a:cs typeface="+mn-cs"/>
        </a:defRPr>
      </a:lvl8pPr>
      <a:lvl9pPr marL="3657783" algn="l" defTabSz="914446"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22.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1DF8-3054-4800-B602-986163F45BC1}"/>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sp>
        <p:nvSpPr>
          <p:cNvPr id="9" name="TextBox 8">
            <a:extLst>
              <a:ext uri="{FF2B5EF4-FFF2-40B4-BE49-F238E27FC236}">
                <a16:creationId xmlns:a16="http://schemas.microsoft.com/office/drawing/2014/main" id="{21A36175-C0E4-B1CC-EAE3-44572D082045}"/>
              </a:ext>
            </a:extLst>
          </p:cNvPr>
          <p:cNvSpPr txBox="1"/>
          <p:nvPr/>
        </p:nvSpPr>
        <p:spPr>
          <a:xfrm>
            <a:off x="1240077" y="2222846"/>
            <a:ext cx="4233797" cy="3539430"/>
          </a:xfrm>
          <a:prstGeom prst="rect">
            <a:avLst/>
          </a:prstGeom>
          <a:solidFill>
            <a:schemeClr val="accent4">
              <a:lumMod val="90000"/>
              <a:lumOff val="10000"/>
            </a:schemeClr>
          </a:solidFill>
        </p:spPr>
        <p:txBody>
          <a:bodyPr wrap="square" rtlCol="0">
            <a:spAutoFit/>
          </a:bodyPr>
          <a:lstStyle/>
          <a:p>
            <a:pPr algn="ctr"/>
            <a:r>
              <a:rPr lang="en-US" sz="4800" dirty="0">
                <a:solidFill>
                  <a:schemeClr val="bg1"/>
                </a:solidFill>
              </a:rPr>
              <a:t>How good are the data we’re collecting, anyway?</a:t>
            </a:r>
          </a:p>
          <a:p>
            <a:pPr algn="ctr"/>
            <a:endParaRPr lang="en-US" sz="3200" dirty="0">
              <a:solidFill>
                <a:schemeClr val="bg1"/>
              </a:solidFill>
            </a:endParaRPr>
          </a:p>
        </p:txBody>
      </p:sp>
      <p:pic>
        <p:nvPicPr>
          <p:cNvPr id="4" name="Picture 3" descr="A picture containing text, close&#10;&#10;Description automatically generated">
            <a:extLst>
              <a:ext uri="{FF2B5EF4-FFF2-40B4-BE49-F238E27FC236}">
                <a16:creationId xmlns:a16="http://schemas.microsoft.com/office/drawing/2014/main" id="{CA7428D9-2BC8-759D-0181-D013043E6F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2222846"/>
            <a:ext cx="4575700" cy="3419475"/>
          </a:xfrm>
          <a:prstGeom prst="rect">
            <a:avLst/>
          </a:prstGeom>
        </p:spPr>
      </p:pic>
      <p:sp>
        <p:nvSpPr>
          <p:cNvPr id="3" name="TextBox 2">
            <a:extLst>
              <a:ext uri="{FF2B5EF4-FFF2-40B4-BE49-F238E27FC236}">
                <a16:creationId xmlns:a16="http://schemas.microsoft.com/office/drawing/2014/main" id="{11C75425-2418-D827-A5F8-DABFFDF1151F}"/>
              </a:ext>
            </a:extLst>
          </p:cNvPr>
          <p:cNvSpPr txBox="1"/>
          <p:nvPr/>
        </p:nvSpPr>
        <p:spPr>
          <a:xfrm>
            <a:off x="957790" y="1594022"/>
            <a:ext cx="10276420" cy="461665"/>
          </a:xfrm>
          <a:prstGeom prst="rect">
            <a:avLst/>
          </a:prstGeom>
          <a:noFill/>
        </p:spPr>
        <p:txBody>
          <a:bodyPr wrap="square" rtlCol="0">
            <a:spAutoFit/>
          </a:bodyPr>
          <a:lstStyle/>
          <a:p>
            <a:pPr algn="ctr"/>
            <a:r>
              <a:rPr lang="en-US" sz="2400" b="1" dirty="0"/>
              <a:t>Megan Swan, plant ecologist, Southern Colorado Plateau Network megan_swan@nps.gov</a:t>
            </a:r>
          </a:p>
        </p:txBody>
      </p:sp>
    </p:spTree>
    <p:extLst>
      <p:ext uri="{BB962C8B-B14F-4D97-AF65-F5344CB8AC3E}">
        <p14:creationId xmlns:p14="http://schemas.microsoft.com/office/powerpoint/2010/main" val="297283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1DF8-3054-4800-B602-986163F45BC1}"/>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pic>
        <p:nvPicPr>
          <p:cNvPr id="9" name="Picture 8" descr="A person sitting at a table outside&#10;&#10;Description automatically generated">
            <a:extLst>
              <a:ext uri="{FF2B5EF4-FFF2-40B4-BE49-F238E27FC236}">
                <a16:creationId xmlns:a16="http://schemas.microsoft.com/office/drawing/2014/main" id="{AB575538-4651-70E1-87C7-D7CD3BFC3528}"/>
              </a:ext>
            </a:extLst>
          </p:cNvPr>
          <p:cNvPicPr>
            <a:picLocks noChangeAspect="1"/>
          </p:cNvPicPr>
          <p:nvPr/>
        </p:nvPicPr>
        <p:blipFill rotWithShape="1">
          <a:blip r:embed="rId3">
            <a:extLst>
              <a:ext uri="{28A0092B-C50C-407E-A947-70E740481C1C}">
                <a14:useLocalDpi xmlns:a14="http://schemas.microsoft.com/office/drawing/2010/main" val="0"/>
              </a:ext>
            </a:extLst>
          </a:blip>
          <a:srcRect l="5177" t="8067" r="695" b="2131"/>
          <a:stretch/>
        </p:blipFill>
        <p:spPr>
          <a:xfrm>
            <a:off x="2567835" y="1690689"/>
            <a:ext cx="6826685" cy="487620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204574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1DF8-3054-4800-B602-986163F45BC1}"/>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sp>
        <p:nvSpPr>
          <p:cNvPr id="4" name="TextBox 3">
            <a:extLst>
              <a:ext uri="{FF2B5EF4-FFF2-40B4-BE49-F238E27FC236}">
                <a16:creationId xmlns:a16="http://schemas.microsoft.com/office/drawing/2014/main" id="{38E6BCB1-8216-04B6-339E-42335D01F216}"/>
              </a:ext>
            </a:extLst>
          </p:cNvPr>
          <p:cNvSpPr txBox="1"/>
          <p:nvPr/>
        </p:nvSpPr>
        <p:spPr>
          <a:xfrm>
            <a:off x="613773" y="2076767"/>
            <a:ext cx="7377831" cy="830997"/>
          </a:xfrm>
          <a:prstGeom prst="rect">
            <a:avLst/>
          </a:prstGeom>
          <a:noFill/>
        </p:spPr>
        <p:txBody>
          <a:bodyPr wrap="square" rtlCol="0">
            <a:spAutoFit/>
          </a:bodyPr>
          <a:lstStyle/>
          <a:p>
            <a:r>
              <a:rPr lang="en-US" sz="4800" dirty="0"/>
              <a:t>Quantify your observer errors to:</a:t>
            </a:r>
          </a:p>
        </p:txBody>
      </p:sp>
      <p:sp>
        <p:nvSpPr>
          <p:cNvPr id="5" name="TextBox 4">
            <a:extLst>
              <a:ext uri="{FF2B5EF4-FFF2-40B4-BE49-F238E27FC236}">
                <a16:creationId xmlns:a16="http://schemas.microsoft.com/office/drawing/2014/main" id="{07932F7D-4B88-201B-3678-8B4B78EFBB85}"/>
              </a:ext>
            </a:extLst>
          </p:cNvPr>
          <p:cNvSpPr txBox="1"/>
          <p:nvPr/>
        </p:nvSpPr>
        <p:spPr>
          <a:xfrm>
            <a:off x="3446507" y="3310558"/>
            <a:ext cx="8002281" cy="707886"/>
          </a:xfrm>
          <a:prstGeom prst="rect">
            <a:avLst/>
          </a:prstGeom>
          <a:noFill/>
        </p:spPr>
        <p:txBody>
          <a:bodyPr wrap="square" rtlCol="0">
            <a:spAutoFit/>
          </a:bodyPr>
          <a:lstStyle/>
          <a:p>
            <a:r>
              <a:rPr lang="en-US" sz="4000" dirty="0"/>
              <a:t>Feed into models to improve estimates</a:t>
            </a:r>
          </a:p>
        </p:txBody>
      </p:sp>
      <p:sp>
        <p:nvSpPr>
          <p:cNvPr id="6" name="TextBox 5">
            <a:extLst>
              <a:ext uri="{FF2B5EF4-FFF2-40B4-BE49-F238E27FC236}">
                <a16:creationId xmlns:a16="http://schemas.microsoft.com/office/drawing/2014/main" id="{34BBD6AD-3DB1-9B0A-A8B6-BEAAC79A9A53}"/>
              </a:ext>
            </a:extLst>
          </p:cNvPr>
          <p:cNvSpPr txBox="1"/>
          <p:nvPr/>
        </p:nvSpPr>
        <p:spPr>
          <a:xfrm>
            <a:off x="3446507" y="4247949"/>
            <a:ext cx="8480592" cy="707886"/>
          </a:xfrm>
          <a:prstGeom prst="rect">
            <a:avLst/>
          </a:prstGeom>
          <a:noFill/>
        </p:spPr>
        <p:txBody>
          <a:bodyPr wrap="square" rtlCol="0">
            <a:spAutoFit/>
          </a:bodyPr>
          <a:lstStyle/>
          <a:p>
            <a:r>
              <a:rPr lang="en-US" sz="4000" b="1" dirty="0"/>
              <a:t>Use as a training tool to increase consistency</a:t>
            </a:r>
          </a:p>
        </p:txBody>
      </p:sp>
      <p:cxnSp>
        <p:nvCxnSpPr>
          <p:cNvPr id="8" name="Straight Connector 7">
            <a:extLst>
              <a:ext uri="{FF2B5EF4-FFF2-40B4-BE49-F238E27FC236}">
                <a16:creationId xmlns:a16="http://schemas.microsoft.com/office/drawing/2014/main" id="{7270FAA4-840B-F334-DC7E-9D7F59F41DC4}"/>
              </a:ext>
            </a:extLst>
          </p:cNvPr>
          <p:cNvCxnSpPr>
            <a:cxnSpLocks/>
          </p:cNvCxnSpPr>
          <p:nvPr/>
        </p:nvCxnSpPr>
        <p:spPr>
          <a:xfrm>
            <a:off x="697045" y="2907764"/>
            <a:ext cx="7094144" cy="0"/>
          </a:xfrm>
          <a:prstGeom prst="line">
            <a:avLst/>
          </a:prstGeom>
          <a:ln w="38100">
            <a:solidFill>
              <a:schemeClr val="accent4">
                <a:lumMod val="50000"/>
                <a:lumOff val="50000"/>
              </a:schemeClr>
            </a:solidFill>
          </a:ln>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3230444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24D43F5-F01B-CA79-C3E0-AB9D508803C0}"/>
              </a:ext>
            </a:extLst>
          </p:cNvPr>
          <p:cNvPicPr>
            <a:picLocks noChangeAspect="1"/>
          </p:cNvPicPr>
          <p:nvPr/>
        </p:nvPicPr>
        <p:blipFill rotWithShape="1">
          <a:blip r:embed="rId3"/>
          <a:srcRect t="36246"/>
          <a:stretch/>
        </p:blipFill>
        <p:spPr>
          <a:xfrm>
            <a:off x="942813" y="1899821"/>
            <a:ext cx="10306373" cy="4372252"/>
          </a:xfrm>
          <a:prstGeom prst="rect">
            <a:avLst/>
          </a:prstGeom>
        </p:spPr>
      </p:pic>
      <p:grpSp>
        <p:nvGrpSpPr>
          <p:cNvPr id="17" name="Group 16">
            <a:extLst>
              <a:ext uri="{FF2B5EF4-FFF2-40B4-BE49-F238E27FC236}">
                <a16:creationId xmlns:a16="http://schemas.microsoft.com/office/drawing/2014/main" id="{86A21CDE-F02F-22D8-936A-26B14A2E94AD}"/>
              </a:ext>
            </a:extLst>
          </p:cNvPr>
          <p:cNvGrpSpPr/>
          <p:nvPr/>
        </p:nvGrpSpPr>
        <p:grpSpPr>
          <a:xfrm>
            <a:off x="3728621" y="3639845"/>
            <a:ext cx="6169981" cy="1199964"/>
            <a:chOff x="3728621" y="3639845"/>
            <a:chExt cx="6169981" cy="1199964"/>
          </a:xfrm>
        </p:grpSpPr>
        <p:cxnSp>
          <p:nvCxnSpPr>
            <p:cNvPr id="8" name="Straight Connector 7">
              <a:extLst>
                <a:ext uri="{FF2B5EF4-FFF2-40B4-BE49-F238E27FC236}">
                  <a16:creationId xmlns:a16="http://schemas.microsoft.com/office/drawing/2014/main" id="{CEF5197E-38E6-3CD9-53C5-168104EDC643}"/>
                </a:ext>
              </a:extLst>
            </p:cNvPr>
            <p:cNvCxnSpPr>
              <a:cxnSpLocks/>
            </p:cNvCxnSpPr>
            <p:nvPr/>
          </p:nvCxnSpPr>
          <p:spPr>
            <a:xfrm flipV="1">
              <a:off x="5504155" y="3639845"/>
              <a:ext cx="3551068" cy="11615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76C40E8-059D-587B-34F3-9236D4BE316D}"/>
                </a:ext>
              </a:extLst>
            </p:cNvPr>
            <p:cNvCxnSpPr>
              <a:cxnSpLocks/>
            </p:cNvCxnSpPr>
            <p:nvPr/>
          </p:nvCxnSpPr>
          <p:spPr>
            <a:xfrm>
              <a:off x="9055223" y="3639845"/>
              <a:ext cx="843379" cy="1163714"/>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32C4B9E7-908B-0E5C-896E-2DBDA1328D73}"/>
                </a:ext>
              </a:extLst>
            </p:cNvPr>
            <p:cNvCxnSpPr>
              <a:cxnSpLocks/>
            </p:cNvCxnSpPr>
            <p:nvPr/>
          </p:nvCxnSpPr>
          <p:spPr>
            <a:xfrm flipV="1">
              <a:off x="3728621" y="3755995"/>
              <a:ext cx="1775534" cy="1047564"/>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BB6331F-6819-2DE0-8F62-91EA3041C351}"/>
                </a:ext>
              </a:extLst>
            </p:cNvPr>
            <p:cNvCxnSpPr>
              <a:cxnSpLocks/>
            </p:cNvCxnSpPr>
            <p:nvPr/>
          </p:nvCxnSpPr>
          <p:spPr>
            <a:xfrm flipV="1">
              <a:off x="3728621" y="4803559"/>
              <a:ext cx="6169981" cy="36250"/>
            </a:xfrm>
            <a:prstGeom prst="line">
              <a:avLst/>
            </a:prstGeom>
            <a:ln w="76200">
              <a:solidFill>
                <a:srgbClr val="FF0000"/>
              </a:solidFill>
            </a:ln>
          </p:spPr>
          <p:style>
            <a:lnRef idx="1">
              <a:schemeClr val="accent1"/>
            </a:lnRef>
            <a:fillRef idx="0">
              <a:schemeClr val="accent1"/>
            </a:fillRef>
            <a:effectRef idx="0">
              <a:schemeClr val="accent1"/>
            </a:effectRef>
            <a:fontRef idx="minor">
              <a:schemeClr val="tx1"/>
            </a:fontRef>
          </p:style>
        </p:cxnSp>
      </p:grpSp>
      <p:sp>
        <p:nvSpPr>
          <p:cNvPr id="19" name="Title 1">
            <a:extLst>
              <a:ext uri="{FF2B5EF4-FFF2-40B4-BE49-F238E27FC236}">
                <a16:creationId xmlns:a16="http://schemas.microsoft.com/office/drawing/2014/main" id="{88B4B073-C737-B4BD-7E61-47A6C8D9B10A}"/>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pic>
        <p:nvPicPr>
          <p:cNvPr id="20" name="Picture 19">
            <a:extLst>
              <a:ext uri="{FF2B5EF4-FFF2-40B4-BE49-F238E27FC236}">
                <a16:creationId xmlns:a16="http://schemas.microsoft.com/office/drawing/2014/main" id="{F882DCF3-B375-135F-E834-5D312F926AE4}"/>
              </a:ext>
            </a:extLst>
          </p:cNvPr>
          <p:cNvPicPr>
            <a:picLocks noChangeAspect="1"/>
          </p:cNvPicPr>
          <p:nvPr/>
        </p:nvPicPr>
        <p:blipFill rotWithShape="1">
          <a:blip r:embed="rId4"/>
          <a:srcRect l="650" t="1291" b="-1"/>
          <a:stretch/>
        </p:blipFill>
        <p:spPr>
          <a:xfrm>
            <a:off x="3376204" y="2122849"/>
            <a:ext cx="5941532" cy="3900555"/>
          </a:xfrm>
          <a:prstGeom prst="rect">
            <a:avLst/>
          </a:prstGeom>
        </p:spPr>
      </p:pic>
      <p:sp>
        <p:nvSpPr>
          <p:cNvPr id="2" name="TextBox 1">
            <a:extLst>
              <a:ext uri="{FF2B5EF4-FFF2-40B4-BE49-F238E27FC236}">
                <a16:creationId xmlns:a16="http://schemas.microsoft.com/office/drawing/2014/main" id="{877D05B5-ADEE-5BFE-9D2D-51D0BEA1F697}"/>
              </a:ext>
            </a:extLst>
          </p:cNvPr>
          <p:cNvSpPr txBox="1"/>
          <p:nvPr/>
        </p:nvSpPr>
        <p:spPr>
          <a:xfrm>
            <a:off x="8233080" y="3004287"/>
            <a:ext cx="2874146" cy="206210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dirty="0"/>
              <a:t>1 quadrat repeated by a different team to assess rates of observer error</a:t>
            </a:r>
          </a:p>
        </p:txBody>
      </p:sp>
      <p:sp>
        <p:nvSpPr>
          <p:cNvPr id="3" name="TextBox 2">
            <a:extLst>
              <a:ext uri="{FF2B5EF4-FFF2-40B4-BE49-F238E27FC236}">
                <a16:creationId xmlns:a16="http://schemas.microsoft.com/office/drawing/2014/main" id="{5AE0CB42-966A-8ACE-18A5-F21B9902C9D1}"/>
              </a:ext>
            </a:extLst>
          </p:cNvPr>
          <p:cNvSpPr txBox="1"/>
          <p:nvPr/>
        </p:nvSpPr>
        <p:spPr>
          <a:xfrm>
            <a:off x="2330532" y="3237026"/>
            <a:ext cx="3256778"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dirty="0"/>
              <a:t>15 quadrats per plot</a:t>
            </a:r>
          </a:p>
        </p:txBody>
      </p:sp>
    </p:spTree>
    <p:extLst>
      <p:ext uri="{BB962C8B-B14F-4D97-AF65-F5344CB8AC3E}">
        <p14:creationId xmlns:p14="http://schemas.microsoft.com/office/powerpoint/2010/main" val="91536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88B4B073-C737-B4BD-7E61-47A6C8D9B10A}"/>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pic>
        <p:nvPicPr>
          <p:cNvPr id="6" name="Picture 5">
            <a:extLst>
              <a:ext uri="{FF2B5EF4-FFF2-40B4-BE49-F238E27FC236}">
                <a16:creationId xmlns:a16="http://schemas.microsoft.com/office/drawing/2014/main" id="{DB014AA4-B28E-D3B6-AE8D-5AF4D662D19F}"/>
              </a:ext>
            </a:extLst>
          </p:cNvPr>
          <p:cNvPicPr>
            <a:picLocks noChangeAspect="1"/>
          </p:cNvPicPr>
          <p:nvPr/>
        </p:nvPicPr>
        <p:blipFill>
          <a:blip r:embed="rId3"/>
          <a:stretch>
            <a:fillRect/>
          </a:stretch>
        </p:blipFill>
        <p:spPr>
          <a:xfrm>
            <a:off x="3098800" y="1841500"/>
            <a:ext cx="5994400" cy="4495800"/>
          </a:xfrm>
          <a:prstGeom prst="rect">
            <a:avLst/>
          </a:prstGeom>
        </p:spPr>
      </p:pic>
    </p:spTree>
    <p:extLst>
      <p:ext uri="{BB962C8B-B14F-4D97-AF65-F5344CB8AC3E}">
        <p14:creationId xmlns:p14="http://schemas.microsoft.com/office/powerpoint/2010/main" val="16113782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A1DF8-3054-4800-B602-986163F45BC1}"/>
              </a:ext>
            </a:extLst>
          </p:cNvPr>
          <p:cNvSpPr>
            <a:spLocks noGrp="1"/>
          </p:cNvSpPr>
          <p:nvPr>
            <p:ph type="title"/>
          </p:nvPr>
        </p:nvSpPr>
        <p:spPr>
          <a:xfrm>
            <a:off x="1552755" y="365126"/>
            <a:ext cx="10639245" cy="1325563"/>
          </a:xfrm>
        </p:spPr>
        <p:txBody>
          <a:bodyPr>
            <a:normAutofit/>
          </a:bodyPr>
          <a:lstStyle/>
          <a:p>
            <a:r>
              <a:rPr lang="en-US" sz="3000" dirty="0"/>
              <a:t>Midseason data report to reduce observer error</a:t>
            </a:r>
          </a:p>
        </p:txBody>
      </p:sp>
      <p:graphicFrame>
        <p:nvGraphicFramePr>
          <p:cNvPr id="4" name="Object 3">
            <a:extLst>
              <a:ext uri="{FF2B5EF4-FFF2-40B4-BE49-F238E27FC236}">
                <a16:creationId xmlns:a16="http://schemas.microsoft.com/office/drawing/2014/main" id="{35BDA460-4436-2974-DE27-C0EF81B55B85}"/>
              </a:ext>
            </a:extLst>
          </p:cNvPr>
          <p:cNvGraphicFramePr>
            <a:graphicFrameLocks noChangeAspect="1"/>
          </p:cNvGraphicFramePr>
          <p:nvPr>
            <p:extLst>
              <p:ext uri="{D42A27DB-BD31-4B8C-83A1-F6EECF244321}">
                <p14:modId xmlns:p14="http://schemas.microsoft.com/office/powerpoint/2010/main" val="407957401"/>
              </p:ext>
            </p:extLst>
          </p:nvPr>
        </p:nvGraphicFramePr>
        <p:xfrm>
          <a:off x="3443462" y="3429000"/>
          <a:ext cx="4818031" cy="1325562"/>
        </p:xfrm>
        <a:graphic>
          <a:graphicData uri="http://schemas.openxmlformats.org/presentationml/2006/ole">
            <mc:AlternateContent xmlns:mc="http://schemas.openxmlformats.org/markup-compatibility/2006">
              <mc:Choice xmlns:v="urn:schemas-microsoft-com:vml" Requires="v">
                <p:oleObj name="Packager Shell Object" showAsIcon="1" r:id="rId3" imgW="1264320" imgH="347400" progId="Package">
                  <p:embed/>
                </p:oleObj>
              </mc:Choice>
              <mc:Fallback>
                <p:oleObj name="Packager Shell Object" showAsIcon="1" r:id="rId3" imgW="1264320" imgH="347400" progId="Package">
                  <p:embed/>
                  <p:pic>
                    <p:nvPicPr>
                      <p:cNvPr id="0" name=""/>
                      <p:cNvPicPr/>
                      <p:nvPr/>
                    </p:nvPicPr>
                    <p:blipFill>
                      <a:blip r:embed="rId4"/>
                      <a:stretch>
                        <a:fillRect/>
                      </a:stretch>
                    </p:blipFill>
                    <p:spPr>
                      <a:xfrm>
                        <a:off x="3443462" y="3429000"/>
                        <a:ext cx="4818031" cy="1325562"/>
                      </a:xfrm>
                      <a:prstGeom prst="rect">
                        <a:avLst/>
                      </a:prstGeom>
                    </p:spPr>
                  </p:pic>
                </p:oleObj>
              </mc:Fallback>
            </mc:AlternateContent>
          </a:graphicData>
        </a:graphic>
      </p:graphicFrame>
    </p:spTree>
    <p:extLst>
      <p:ext uri="{BB962C8B-B14F-4D97-AF65-F5344CB8AC3E}">
        <p14:creationId xmlns:p14="http://schemas.microsoft.com/office/powerpoint/2010/main" val="3460935848"/>
      </p:ext>
    </p:extLst>
  </p:cSld>
  <p:clrMapOvr>
    <a:masterClrMapping/>
  </p:clrMapOvr>
</p:sld>
</file>

<file path=ppt/theme/theme1.xml><?xml version="1.0" encoding="utf-8"?>
<a:theme xmlns:a="http://schemas.openxmlformats.org/drawingml/2006/main" name="1_Office Theme">
  <a:themeElements>
    <a:clrScheme name="NPS Colors">
      <a:dk1>
        <a:sysClr val="windowText" lastClr="000000"/>
      </a:dk1>
      <a:lt1>
        <a:sysClr val="window" lastClr="FFFFFF"/>
      </a:lt1>
      <a:dk2>
        <a:srgbClr val="595959"/>
      </a:dk2>
      <a:lt2>
        <a:srgbClr val="E7E6E6"/>
      </a:lt2>
      <a:accent1>
        <a:srgbClr val="C56C39"/>
      </a:accent1>
      <a:accent2>
        <a:srgbClr val="6F4930"/>
      </a:accent2>
      <a:accent3>
        <a:srgbClr val="56903A"/>
      </a:accent3>
      <a:accent4>
        <a:srgbClr val="213A1B"/>
      </a:accent4>
      <a:accent5>
        <a:srgbClr val="AEABAB"/>
      </a:accent5>
      <a:accent6>
        <a:srgbClr val="FFFFFF"/>
      </a:accent6>
      <a:hlink>
        <a:srgbClr val="BAE5F9"/>
      </a:hlink>
      <a:folHlink>
        <a:srgbClr val="C490AA"/>
      </a:folHlink>
    </a:clrScheme>
    <a:fontScheme name="Custom 1">
      <a:majorFont>
        <a:latin typeface="Arial Black"/>
        <a:ea typeface=""/>
        <a:cs typeface=""/>
      </a:majorFont>
      <a:minorFont>
        <a:latin typeface="Arial Nova Con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65FE6F9D-18E5-47FE-8408-465B336349AA}" vid="{4A51D599-50DF-4383-ACE4-6D234CEE259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98545E8FA7A5843A423D7A453F35BF5" ma:contentTypeVersion="5" ma:contentTypeDescription="Create a new document." ma:contentTypeScope="" ma:versionID="448fb65c4e8569d25fdf0077b90f872f">
  <xsd:schema xmlns:xsd="http://www.w3.org/2001/XMLSchema" xmlns:xs="http://www.w3.org/2001/XMLSchema" xmlns:p="http://schemas.microsoft.com/office/2006/metadata/properties" xmlns:ns2="bdcb29fd-8340-4bf5-9cba-7b2310665493" xmlns:ns3="6eca00e6-d329-454d-9377-facb8d1a02d5" targetNamespace="http://schemas.microsoft.com/office/2006/metadata/properties" ma:root="true" ma:fieldsID="57354584c59aa555a7629ded3842d462" ns2:_="" ns3:_="">
    <xsd:import namespace="bdcb29fd-8340-4bf5-9cba-7b2310665493"/>
    <xsd:import namespace="6eca00e6-d329-454d-9377-facb8d1a02d5"/>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cb29fd-8340-4bf5-9cba-7b231066549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eca00e6-d329-454d-9377-facb8d1a02d5"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827573C-FE5D-42AD-BC60-A39BED1C7012}">
  <ds:schemaRefs>
    <ds:schemaRef ds:uri="http://schemas.microsoft.com/sharepoint/v3/contenttype/forms"/>
  </ds:schemaRefs>
</ds:datastoreItem>
</file>

<file path=customXml/itemProps2.xml><?xml version="1.0" encoding="utf-8"?>
<ds:datastoreItem xmlns:ds="http://schemas.openxmlformats.org/officeDocument/2006/customXml" ds:itemID="{6CF435B8-5141-4527-9B98-2DB9EA34628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cb29fd-8340-4bf5-9cba-7b2310665493"/>
    <ds:schemaRef ds:uri="6eca00e6-d329-454d-9377-facb8d1a02d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4106</TotalTime>
  <Words>666</Words>
  <Application>Microsoft Office PowerPoint</Application>
  <PresentationFormat>Widescreen</PresentationFormat>
  <Paragraphs>44</Paragraphs>
  <Slides>6</Slides>
  <Notes>6</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6</vt:i4>
      </vt:variant>
    </vt:vector>
  </HeadingPairs>
  <TitlesOfParts>
    <vt:vector size="14" baseType="lpstr">
      <vt:lpstr>Arial</vt:lpstr>
      <vt:lpstr>Arial Black</vt:lpstr>
      <vt:lpstr>Arial Nova Cond Light</vt:lpstr>
      <vt:lpstr>Calibri</vt:lpstr>
      <vt:lpstr>NPSRawlinsonOTTwoCn</vt:lpstr>
      <vt:lpstr>Wingdings</vt:lpstr>
      <vt:lpstr>1_Office Theme</vt:lpstr>
      <vt:lpstr>Packager Shell Object</vt:lpstr>
      <vt:lpstr>Midseason data report to reduce observer error</vt:lpstr>
      <vt:lpstr>Midseason data report to reduce observer error</vt:lpstr>
      <vt:lpstr>Midseason data report to reduce observer error</vt:lpstr>
      <vt:lpstr>Midseason data report to reduce observer error</vt:lpstr>
      <vt:lpstr>Midseason data report to reduce observer error</vt:lpstr>
      <vt:lpstr>Midseason data report to reduce observer error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Awesome Title</dc:title>
  <dc:creator>Baker, Robert L</dc:creator>
  <cp:lastModifiedBy>Swan, Megan</cp:lastModifiedBy>
  <cp:revision>8</cp:revision>
  <dcterms:created xsi:type="dcterms:W3CDTF">2023-10-03T20:27:42Z</dcterms:created>
  <dcterms:modified xsi:type="dcterms:W3CDTF">2023-10-25T16:10:34Z</dcterms:modified>
</cp:coreProperties>
</file>

<file path=docProps/thumbnail.jpeg>
</file>